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57" r:id="rId4"/>
    <p:sldId id="269" r:id="rId5"/>
    <p:sldId id="268" r:id="rId6"/>
    <p:sldId id="258" r:id="rId7"/>
    <p:sldId id="259" r:id="rId8"/>
    <p:sldId id="270" r:id="rId9"/>
    <p:sldId id="260" r:id="rId10"/>
    <p:sldId id="265" r:id="rId11"/>
    <p:sldId id="277" r:id="rId12"/>
    <p:sldId id="276" r:id="rId13"/>
    <p:sldId id="272" r:id="rId14"/>
    <p:sldId id="266" r:id="rId15"/>
    <p:sldId id="273" r:id="rId16"/>
    <p:sldId id="274" r:id="rId17"/>
    <p:sldId id="275" r:id="rId18"/>
    <p:sldId id="271" r:id="rId19"/>
    <p:sldId id="261" r:id="rId20"/>
    <p:sldId id="262" r:id="rId21"/>
  </p:sldIdLst>
  <p:sldSz cx="14630400" cy="8229600"/>
  <p:notesSz cx="8229600" cy="14630400"/>
  <p:embeddedFontLst>
    <p:embeddedFont>
      <p:font typeface="Syne Extra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yne" panose="020B0604020202020204" charset="0"/>
      <p:regular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00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3371850" y="5879743"/>
            <a:ext cx="7886700" cy="1105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00"/>
              </a:lnSpc>
            </a:pP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Felipe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Sartori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Gabriel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Ortolani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, Pedro 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Henrique,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Yago</a:t>
            </a:r>
            <a:endParaRPr lang="en-US" sz="2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3524250" y="1993543"/>
            <a:ext cx="7886700" cy="50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Syne Extra Bold" panose="020B0604020202020204" charset="0"/>
              </a:rPr>
              <a:t>Sistema de </a:t>
            </a:r>
            <a:r>
              <a:rPr lang="en-US" sz="4800" dirty="0" err="1" smtClean="0">
                <a:solidFill>
                  <a:schemeClr val="bg1"/>
                </a:solidFill>
                <a:latin typeface="Syne Extra Bold" panose="020B0604020202020204" charset="0"/>
              </a:rPr>
              <a:t>Cadastro</a:t>
            </a:r>
            <a:endParaRPr lang="en-US" sz="4800" dirty="0" smtClean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74" y="2651760"/>
            <a:ext cx="3050816" cy="3012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36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36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3600" b="1" dirty="0" err="1" smtClean="0">
                <a:solidFill>
                  <a:srgbClr val="F0F4F1"/>
                </a:solidFill>
                <a:latin typeface="Syne Extra Bold" pitchFamily="34" charset="0"/>
              </a:rPr>
              <a:t>Não</a:t>
            </a:r>
            <a:r>
              <a:rPr lang="en-US" sz="36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36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3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2" y="3801503"/>
            <a:ext cx="398288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Confiabilidade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2" y="4965025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Compatibilidade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2" y="6142823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Manutenibilidade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41" y="7271426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3200" dirty="0" err="1" smtClean="0">
                <a:solidFill>
                  <a:schemeClr val="bg1"/>
                </a:solidFill>
                <a:latin typeface="Syne Extra Bold" panose="020B0604020202020204" charset="0"/>
              </a:rPr>
              <a:t>Auditabilidade</a:t>
            </a:r>
            <a:endParaRPr lang="en-US" sz="1400" dirty="0"/>
          </a:p>
        </p:txBody>
      </p:sp>
      <p:sp>
        <p:nvSpPr>
          <p:cNvPr id="17" name="Retângulo Arredondado 16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20341" y="495222"/>
            <a:ext cx="5903319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b="1" dirty="0" smtClean="0">
                <a:solidFill>
                  <a:srgbClr val="F0F4F1"/>
                </a:solidFill>
                <a:latin typeface="Syne Extra Bold" pitchFamily="34" charset="0"/>
              </a:rPr>
              <a:t>TIPOGRAFIA E CORES</a:t>
            </a:r>
            <a:endParaRPr lang="en-US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1" y="1654095"/>
            <a:ext cx="14115206" cy="45866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891" y="7726681"/>
            <a:ext cx="179451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7966" y="51958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PROTOTIPO DE ALTA FIDELIDADE</a:t>
            </a:r>
            <a:endParaRPr lang="en-US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82" y="1103962"/>
            <a:ext cx="10010358" cy="64284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21" y="7623811"/>
            <a:ext cx="1783080" cy="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044657" y="3969487"/>
            <a:ext cx="22781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Syne Extra Bold" panose="020B0604020202020204" charset="0"/>
              </a:rPr>
              <a:t>Sprint 2</a:t>
            </a:r>
            <a:endParaRPr lang="pt-BR" sz="40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303391" y="4854536"/>
            <a:ext cx="576072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Syne" panose="020B0604020202020204" charset="0"/>
              </a:rPr>
              <a:t>Fizemos 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Syne" panose="020B0604020202020204" charset="0"/>
              </a:rPr>
              <a:t>dicionario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 de dados, modelo conceitual, modelo logico </a:t>
            </a:r>
            <a:r>
              <a:rPr lang="pt-BR" sz="3200" dirty="0">
                <a:solidFill>
                  <a:schemeClr val="bg1"/>
                </a:solidFill>
                <a:latin typeface="Syne" panose="020B0604020202020204" charset="0"/>
              </a:rPr>
              <a:t>e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 modelo </a:t>
            </a:r>
            <a:r>
              <a:rPr lang="pt-BR" sz="2800" dirty="0" err="1">
                <a:solidFill>
                  <a:schemeClr val="bg1"/>
                </a:solidFill>
                <a:latin typeface="Syne" panose="020B0604020202020204" charset="0"/>
              </a:rPr>
              <a:t>fisico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(o </a:t>
            </a:r>
            <a:r>
              <a:rPr lang="pt-BR" sz="2800" dirty="0" err="1">
                <a:solidFill>
                  <a:schemeClr val="bg1"/>
                </a:solidFill>
                <a:latin typeface="Syne" panose="020B0604020202020204" charset="0"/>
              </a:rPr>
              <a:t>proprio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 banco de dados)</a:t>
            </a:r>
          </a:p>
        </p:txBody>
      </p:sp>
      <p:pic>
        <p:nvPicPr>
          <p:cNvPr id="2052" name="Picture 4" descr="Petrobras anuncia venda de participação de 25% no Campo de Tartarug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79" b="6284"/>
          <a:stretch/>
        </p:blipFill>
        <p:spPr bwMode="auto">
          <a:xfrm>
            <a:off x="0" y="1"/>
            <a:ext cx="14709600" cy="294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etrobras avança em venda de campos terrestres e em águas rasas | CNN Brasi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-1255" r="3193" b="-275"/>
          <a:stretch/>
        </p:blipFill>
        <p:spPr bwMode="auto">
          <a:xfrm>
            <a:off x="8926830" y="-137160"/>
            <a:ext cx="5852160" cy="8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/>
          <p:cNvSpPr/>
          <p:nvPr/>
        </p:nvSpPr>
        <p:spPr>
          <a:xfrm>
            <a:off x="932617" y="549116"/>
            <a:ext cx="6771203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 smtClean="0">
                <a:solidFill>
                  <a:srgbClr val="F0F4F1"/>
                </a:solidFill>
                <a:latin typeface="Syne Extra Bold" pitchFamily="34" charset="0"/>
              </a:rPr>
              <a:t>Implementação do Banco de Dados</a:t>
            </a:r>
            <a:endParaRPr lang="en-US" sz="3750" dirty="0"/>
          </a:p>
        </p:txBody>
      </p:sp>
      <p:sp>
        <p:nvSpPr>
          <p:cNvPr id="8" name="Shape 8"/>
          <p:cNvSpPr/>
          <p:nvPr/>
        </p:nvSpPr>
        <p:spPr>
          <a:xfrm>
            <a:off x="932617" y="2179320"/>
            <a:ext cx="6885504" cy="172997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CaixaDeTexto 5"/>
          <p:cNvSpPr txBox="1"/>
          <p:nvPr/>
        </p:nvSpPr>
        <p:spPr>
          <a:xfrm>
            <a:off x="1115495" y="2582644"/>
            <a:ext cx="64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A implementação do banco de dados foi realizada utilizando a linguagem de programação PHP, que possibilita a leitura, exibição e modificação de dados de forma eficiente.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04" y="4114799"/>
            <a:ext cx="3866845" cy="38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14" y="575898"/>
            <a:ext cx="7410115" cy="31159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42" y="3026058"/>
            <a:ext cx="7747017" cy="343840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61" y="5715000"/>
            <a:ext cx="7650668" cy="20364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891" y="7726681"/>
            <a:ext cx="179451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-358973" y="126206"/>
            <a:ext cx="6771203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Dicionário</a:t>
            </a:r>
            <a:r>
              <a:rPr lang="en-US" sz="3750" b="1" dirty="0" smtClean="0">
                <a:solidFill>
                  <a:srgbClr val="F0F4F1"/>
                </a:solidFill>
                <a:latin typeface="Syne Extra Bold" pitchFamily="34" charset="0"/>
              </a:rPr>
              <a:t> de dados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1572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44" y="1211580"/>
            <a:ext cx="6147462" cy="62865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891" y="7726681"/>
            <a:ext cx="1794510" cy="50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3967" y="408398"/>
            <a:ext cx="6771203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Modelo</a:t>
            </a:r>
            <a:r>
              <a:rPr lang="en-US" sz="375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conceitual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32891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44" y="1339511"/>
            <a:ext cx="5518515" cy="63871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891" y="7726681"/>
            <a:ext cx="1794510" cy="50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587573" y="492442"/>
            <a:ext cx="6771203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Modelo</a:t>
            </a:r>
            <a:r>
              <a:rPr lang="en-US" sz="375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lógico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26292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8" t="44268" r="156" b="23087"/>
          <a:stretch/>
        </p:blipFill>
        <p:spPr>
          <a:xfrm>
            <a:off x="0" y="-137161"/>
            <a:ext cx="14630400" cy="285750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40650" y="3969487"/>
            <a:ext cx="2286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Syne Extra Bold" panose="020B0604020202020204" charset="0"/>
              </a:rPr>
              <a:t>Sprint 3</a:t>
            </a:r>
            <a:endParaRPr lang="pt-BR" sz="40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03391" y="4854536"/>
            <a:ext cx="576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Syne" panose="020B0604020202020204" charset="0"/>
              </a:rPr>
              <a:t>Juntamos </a:t>
            </a:r>
            <a:r>
              <a:rPr lang="pt-BR" sz="2800" dirty="0">
                <a:solidFill>
                  <a:schemeClr val="bg1"/>
                </a:solidFill>
                <a:latin typeface="Syne" panose="020B0604020202020204" charset="0"/>
              </a:rPr>
              <a:t>o site e o banco de dados usando o </a:t>
            </a:r>
            <a:r>
              <a:rPr lang="pt-BR" sz="2800" dirty="0" err="1">
                <a:solidFill>
                  <a:schemeClr val="bg1"/>
                </a:solidFill>
                <a:latin typeface="Syne" panose="020B0604020202020204" charset="0"/>
              </a:rPr>
              <a:t>php</a:t>
            </a:r>
            <a:endParaRPr lang="pt-BR" sz="2800" dirty="0">
              <a:solidFill>
                <a:schemeClr val="bg1"/>
              </a:solidFill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127" y="526256"/>
            <a:ext cx="7804547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Benefícios Esperados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6127" y="2009061"/>
            <a:ext cx="7804547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de resolução do problema de armazenamento da Petrobras visa gerar diversos benefícios para a companhia, incluindo a redução de custos, o aumento da eficiência e a melhoria da sustentabilidade.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6127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5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Redução de Custos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55080" y="4054316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permitirá reduzir os custos operacionais, como energia, mão de obra e manutenção.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54126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Text 6"/>
          <p:cNvSpPr/>
          <p:nvPr/>
        </p:nvSpPr>
        <p:spPr>
          <a:xfrm>
            <a:off x="10353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da Eficiência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2961" y="3939540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aumentar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reduzindo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perdas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otimizando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recursos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cadeia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suprimentos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156127" y="5975152"/>
            <a:ext cx="7804547" cy="172997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5080" y="6174105"/>
            <a:ext cx="5586055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Melhoria da Sustentabilidade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55080" y="6587847"/>
            <a:ext cx="7406640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</a:t>
            </a:r>
            <a:r>
              <a:rPr lang="en-US" dirty="0" err="1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 novo site </a:t>
            </a: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a otimização dos processos contribuirão para a redução do impacto ambiental, com a diminuição do consumo de energia, a gestão de resíduos e a redução de emissões.</a:t>
            </a:r>
            <a:endParaRPr lang="en-US" dirty="0"/>
          </a:p>
        </p:txBody>
      </p:sp>
      <p:sp>
        <p:nvSpPr>
          <p:cNvPr id="14" name="Retângulo Arredondado 13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2706" y="1072635"/>
            <a:ext cx="7758589" cy="98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b="1" dirty="0" err="1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Oque</a:t>
            </a:r>
            <a:r>
              <a:rPr lang="en-US" sz="535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é a </a:t>
            </a:r>
            <a:r>
              <a:rPr lang="en-US" sz="5350" b="1" dirty="0" err="1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Petrobras</a:t>
            </a:r>
            <a:r>
              <a:rPr lang="en-US" sz="535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?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2705" y="4834889"/>
            <a:ext cx="7758589" cy="157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450"/>
              </a:lnSpc>
            </a:pPr>
            <a:r>
              <a:rPr lang="pt-BR" sz="2400" dirty="0">
                <a:solidFill>
                  <a:schemeClr val="bg1"/>
                </a:solidFill>
                <a:latin typeface="Syne" panose="020B0604020202020204" charset="0"/>
              </a:rPr>
              <a:t>A Petrobras (Petróleo Brasileiro S.A.) é uma das maiores empresas estatais do Brasil, fundada em 1953 pelo governo de Getúlio Vargas. Atua na exploração, produção, refino e distribuição de petróleo e gás natural, sendo uma referência no setor energético mundial.</a:t>
            </a:r>
            <a:endParaRPr lang="en-US" sz="2400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66" y="1072635"/>
            <a:ext cx="4406265" cy="44062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38274" t="-141" r="14727" b="141"/>
          <a:stretch/>
        </p:blipFill>
        <p:spPr>
          <a:xfrm>
            <a:off x="8831485" y="-11430"/>
            <a:ext cx="57989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3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e Riscos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91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</a:t>
            </a:r>
            <a:r>
              <a:rPr lang="en-US" sz="1750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projeto apresenta desafios e riscos, como a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complexidade da integração de sistemas e a gestão de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812977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8205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Desafios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Riscos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4709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6146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 do site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802624" y="46146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Bugs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indevidos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410" y="54841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Complexidade da integração de sistemas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026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Problemas de compatibilidade e interoperabilidade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01410" y="64973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66410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 de mudanças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02624" y="66410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Resistência à adoção de novas tecnologias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4"/>
          <a:srcRect l="29780" t="-282" r="32018" b="282"/>
          <a:stretch/>
        </p:blipFill>
        <p:spPr>
          <a:xfrm>
            <a:off x="9039827" y="-2024"/>
            <a:ext cx="5590573" cy="823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276" y="479583"/>
            <a:ext cx="7886700" cy="66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 err="1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Contexto</a:t>
            </a:r>
            <a:r>
              <a:rPr lang="en-US" sz="350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3500" b="1" dirty="0" err="1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Histórico</a:t>
            </a:r>
            <a:r>
              <a:rPr lang="en-US" sz="3500" b="1" dirty="0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e </a:t>
            </a:r>
            <a:r>
              <a:rPr lang="en-US" sz="3500" b="1" dirty="0" err="1" smtClean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</a:t>
            </a:r>
            <a:endParaRPr lang="en-US" sz="3500" dirty="0"/>
          </a:p>
        </p:txBody>
      </p:sp>
      <p:sp>
        <p:nvSpPr>
          <p:cNvPr id="22" name="Shape 8"/>
          <p:cNvSpPr/>
          <p:nvPr/>
        </p:nvSpPr>
        <p:spPr>
          <a:xfrm>
            <a:off x="6521886" y="2168031"/>
            <a:ext cx="7411283" cy="208392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649939" y="2273847"/>
            <a:ext cx="7146071" cy="1818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25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Criada </a:t>
            </a:r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durante a campanha "O Petróleo é Nosso", a Petrobras simbolizou a luta por soberania energética do Brasil. Nos anos 2000, destacou-se com a descoberta do </a:t>
            </a:r>
            <a:r>
              <a:rPr lang="pt-BR" dirty="0" err="1">
                <a:solidFill>
                  <a:schemeClr val="bg1"/>
                </a:solidFill>
                <a:latin typeface="Syne" panose="020B0604020202020204" charset="0"/>
              </a:rPr>
              <a:t>pré</a:t>
            </a:r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-sal, uma das maiores reservas de petróleo do mundo. Apesar disso, enfrentou períodos de crises econômicas e escândalos de corrupção, como na Operação Lava Jato.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sp>
        <p:nvSpPr>
          <p:cNvPr id="21" name="Retângulo Arredondado 20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8062137" y="1488874"/>
            <a:ext cx="41889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Contexto</a:t>
            </a:r>
            <a:r>
              <a:rPr lang="en-US" sz="2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28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Histórico</a:t>
            </a:r>
            <a:r>
              <a:rPr lang="en-US" sz="2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endParaRPr lang="pt-BR" sz="2800" dirty="0"/>
          </a:p>
        </p:txBody>
      </p:sp>
      <p:sp>
        <p:nvSpPr>
          <p:cNvPr id="25" name="Retângulo 24"/>
          <p:cNvSpPr/>
          <p:nvPr/>
        </p:nvSpPr>
        <p:spPr>
          <a:xfrm>
            <a:off x="9197868" y="4620399"/>
            <a:ext cx="1917513" cy="6133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8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</a:t>
            </a:r>
            <a:endParaRPr lang="en-US" sz="2800" dirty="0"/>
          </a:p>
        </p:txBody>
      </p:sp>
      <p:sp>
        <p:nvSpPr>
          <p:cNvPr id="26" name="Shape 8"/>
          <p:cNvSpPr/>
          <p:nvPr/>
        </p:nvSpPr>
        <p:spPr>
          <a:xfrm>
            <a:off x="6521886" y="5395101"/>
            <a:ext cx="7411283" cy="1885809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7" name="Retângulo 26"/>
          <p:cNvSpPr/>
          <p:nvPr/>
        </p:nvSpPr>
        <p:spPr>
          <a:xfrm>
            <a:off x="6565374" y="5578361"/>
            <a:ext cx="73152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A empresa enfrenta desafios como a transição para fontes de energia renovável, oscilação nos preços do petróleo e a necessidade de modernizar sua gestão para evitar escândalos e aumentar a competitividade global. A pressão para equilibrar sustentabilidade e lucro também é uma questão central.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4259" t="139" r="31389" b="-139"/>
          <a:stretch/>
        </p:blipFill>
        <p:spPr>
          <a:xfrm>
            <a:off x="0" y="0"/>
            <a:ext cx="547497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Arredondado 2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 flipH="1">
            <a:off x="966946" y="660896"/>
            <a:ext cx="4834890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750" b="1" dirty="0" err="1" smtClean="0">
                <a:solidFill>
                  <a:srgbClr val="F0F4F1"/>
                </a:solidFill>
                <a:latin typeface="Syne Extra Bold" pitchFamily="34" charset="0"/>
              </a:rPr>
              <a:t>Oque</a:t>
            </a:r>
            <a:r>
              <a:rPr lang="en-US" sz="3750" b="1" dirty="0" smtClean="0">
                <a:solidFill>
                  <a:srgbClr val="F0F4F1"/>
                </a:solidFill>
                <a:latin typeface="Syne Extra Bold" pitchFamily="34" charset="0"/>
              </a:rPr>
              <a:t> é a Scrum?</a:t>
            </a:r>
            <a:endParaRPr lang="en-US" sz="3750" dirty="0"/>
          </a:p>
        </p:txBody>
      </p:sp>
      <p:sp>
        <p:nvSpPr>
          <p:cNvPr id="6" name="Retângulo 5"/>
          <p:cNvSpPr/>
          <p:nvPr/>
        </p:nvSpPr>
        <p:spPr>
          <a:xfrm>
            <a:off x="937260" y="1412597"/>
            <a:ext cx="52120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err="1">
                <a:solidFill>
                  <a:schemeClr val="bg1"/>
                </a:solidFill>
                <a:latin typeface="Syne" panose="020B0604020202020204" charset="0"/>
              </a:rPr>
              <a:t>Scrum</a:t>
            </a:r>
            <a:r>
              <a:rPr lang="pt-BR" sz="2000" dirty="0">
                <a:solidFill>
                  <a:schemeClr val="bg1"/>
                </a:solidFill>
                <a:latin typeface="Syne" panose="020B0604020202020204" charset="0"/>
              </a:rPr>
              <a:t> é uma metodologia ágil usada para gerenciamento de projetos, especialmente em tecnologia e desenvolvimento de software. Ele organiza o trabalho em ciclos chamados </a:t>
            </a:r>
            <a:r>
              <a:rPr lang="pt-BR" sz="2000" b="1" dirty="0" err="1">
                <a:solidFill>
                  <a:schemeClr val="bg1"/>
                </a:solidFill>
                <a:latin typeface="Syne" panose="020B0604020202020204" charset="0"/>
              </a:rPr>
              <a:t>sprints</a:t>
            </a:r>
            <a:r>
              <a:rPr lang="pt-BR" sz="2000" dirty="0">
                <a:solidFill>
                  <a:schemeClr val="bg1"/>
                </a:solidFill>
                <a:latin typeface="Syne" panose="020B0604020202020204" charset="0"/>
              </a:rPr>
              <a:t>, que geralmente duram de 1 a 4 semanas, com entregas frequentes e incrementais.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24" y="3746996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Arredondado 2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02970" y="4864224"/>
            <a:ext cx="1577340" cy="87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9402095" y="837627"/>
            <a:ext cx="2763898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750" dirty="0">
                <a:solidFill>
                  <a:schemeClr val="bg1"/>
                </a:solidFill>
                <a:latin typeface="Syne Extra Bold" panose="020B0604020202020204" charset="0"/>
              </a:rPr>
              <a:t>Benefício</a:t>
            </a:r>
            <a:r>
              <a:rPr lang="pt-BR" dirty="0"/>
              <a:t>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7903684" y="2045970"/>
            <a:ext cx="576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err="1">
                <a:solidFill>
                  <a:schemeClr val="bg1"/>
                </a:solidFill>
                <a:latin typeface="Syne" panose="020B0604020202020204" charset="0"/>
              </a:rPr>
              <a:t>Scrum</a:t>
            </a:r>
            <a:r>
              <a:rPr lang="pt-BR" sz="2000" dirty="0">
                <a:solidFill>
                  <a:schemeClr val="bg1"/>
                </a:solidFill>
                <a:latin typeface="Syne" panose="020B0604020202020204" charset="0"/>
              </a:rPr>
              <a:t> promove colaboração, adaptabilidade e foco em resultados práticos, permitindo ajustes rápidos às mudanças e maior produtividade em equipes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952302"/>
            <a:ext cx="6539481" cy="35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7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487" y="3248978"/>
            <a:ext cx="1272516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 do Projeto de Resolução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790694" y="4137362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901" y="4207490"/>
            <a:ext cx="1483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98389" y="4137362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Modernização das Infraestruturas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90694" y="4903946"/>
            <a:ext cx="3708202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prevê a atualização das infraestruturas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incluindo a </a:t>
            </a:r>
            <a:r>
              <a:rPr lang="en-US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novas tecnologias e a modernização dos sistemas de controle.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226963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96615" y="4277618"/>
            <a:ext cx="28134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834658" y="4207490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Otimização dos Processos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647730" y="4890492"/>
            <a:ext cx="3708202" cy="181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visa reduzir os custos operacionais, minimizar as perdas e aumentar a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tudo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isso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um site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60136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2525" y="4277618"/>
            <a:ext cx="29587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67831" y="4207490"/>
            <a:ext cx="2579489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de </a:t>
            </a:r>
            <a:r>
              <a:rPr lang="en-US" sz="18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Tecnologias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870460" y="4901446"/>
            <a:ext cx="3708202" cy="180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envolve a </a:t>
            </a:r>
            <a:r>
              <a:rPr lang="en-US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tecnologias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automação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monitoramento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remoto, para melhorar a gestão do sistema de armazenamento.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No litoral do Rio de Janeiro, a Petrobras otimiza suas unidades de produção  offshore com o apoio de equipes especializadas da Actem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7" b="47733"/>
          <a:stretch/>
        </p:blipFill>
        <p:spPr bwMode="auto">
          <a:xfrm>
            <a:off x="-23497" y="-11431"/>
            <a:ext cx="14677393" cy="29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3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Estratégia de Implementação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estratégia de </a:t>
            </a:r>
            <a:r>
              <a:rPr lang="en-US" sz="1750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projeto é baseada em uma abordagem integrada, que envolve a análise do sistema atual, o desenvolvimento de soluções inovadoras e a </a:t>
            </a:r>
            <a:r>
              <a:rPr lang="en-US" sz="1750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gradual das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Análise do Sistema Atual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4976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primeira etapa consiste na análise completa do sistema de armazenamento atual, incluindo a identificação de pontos críticos, as necessidades de atualização e as oportunidades de otimização.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Desenvolvimento de Soluções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4976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Após a análise, o projeto se concentra no desenvolvimento de soluções inovadoras, utilizando tecnologias e metodologias de ponta para atender às necessidades específicas da Petrobras.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Gradual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49760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</a:t>
            </a:r>
            <a:r>
              <a:rPr lang="en-US" sz="1750" dirty="0" err="1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implementação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das soluções será realizada de forma gradual, com o objetivo de minimizar os impactos operacionais e garantir a segurança e a eficiência do sistema de armazenamento durante todo o processo.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1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"/>
          <p:cNvSpPr/>
          <p:nvPr/>
        </p:nvSpPr>
        <p:spPr>
          <a:xfrm>
            <a:off x="12939190" y="7899957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FPSO Guanabara da Petrobras entra em operaçã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20132" r="-297" b="34436"/>
          <a:stretch/>
        </p:blipFill>
        <p:spPr bwMode="auto">
          <a:xfrm>
            <a:off x="-1" y="1"/>
            <a:ext cx="14662409" cy="3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104770" y="3969487"/>
            <a:ext cx="21579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Syne Extra Bold" panose="020B0604020202020204" charset="0"/>
              </a:rPr>
              <a:t>Sprint 1</a:t>
            </a:r>
            <a:endParaRPr lang="pt-BR" sz="40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710873" y="4886940"/>
            <a:ext cx="52406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Syne" panose="020B0604020202020204" charset="0"/>
              </a:rPr>
              <a:t>Iniciamos </a:t>
            </a:r>
            <a:r>
              <a:rPr lang="pt-BR" sz="3200" dirty="0">
                <a:solidFill>
                  <a:schemeClr val="bg1"/>
                </a:solidFill>
                <a:latin typeface="Syne" panose="020B0604020202020204" charset="0"/>
              </a:rPr>
              <a:t>a </a:t>
            </a:r>
            <a:r>
              <a:rPr lang="pt-BR" sz="3200" dirty="0" err="1">
                <a:solidFill>
                  <a:schemeClr val="bg1"/>
                </a:solidFill>
                <a:latin typeface="Syne" panose="020B0604020202020204" charset="0"/>
              </a:rPr>
              <a:t>documentção</a:t>
            </a:r>
            <a:r>
              <a:rPr lang="pt-BR" sz="3200" dirty="0">
                <a:solidFill>
                  <a:schemeClr val="bg1"/>
                </a:solidFill>
                <a:latin typeface="Syne" panose="020B0604020202020204" charset="0"/>
              </a:rPr>
              <a:t> fizemos o modelo de alta fidelidade e o site usando apenas </a:t>
            </a:r>
            <a:r>
              <a:rPr lang="pt-BR" sz="3200" dirty="0" err="1">
                <a:solidFill>
                  <a:schemeClr val="bg1"/>
                </a:solidFill>
                <a:latin typeface="Syne" panose="020B0604020202020204" charset="0"/>
              </a:rPr>
              <a:t>html</a:t>
            </a:r>
            <a:r>
              <a:rPr lang="pt-BR" sz="3200" dirty="0">
                <a:solidFill>
                  <a:schemeClr val="bg1"/>
                </a:solidFill>
                <a:latin typeface="Syne" panose="020B0604020202020204" charset="0"/>
              </a:rPr>
              <a:t> e </a:t>
            </a:r>
            <a:r>
              <a:rPr lang="pt-BR" sz="3200" dirty="0" err="1">
                <a:solidFill>
                  <a:schemeClr val="bg1"/>
                </a:solidFill>
                <a:latin typeface="Syne" panose="020B0604020202020204" charset="0"/>
              </a:rPr>
              <a:t>css</a:t>
            </a:r>
            <a:endParaRPr lang="pt-BR" sz="3200" dirty="0">
              <a:solidFill>
                <a:schemeClr val="bg1"/>
              </a:solidFill>
              <a:latin typeface="Sy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36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36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36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3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4930" y="3795480"/>
            <a:ext cx="377366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3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Fornecedores</a:t>
            </a:r>
            <a:endParaRPr lang="en-US" sz="3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879650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3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3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Produtos</a:t>
            </a:r>
            <a:endParaRPr lang="en-US" sz="3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6100288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3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Pesquisa de Fornecedores e </a:t>
            </a:r>
            <a:r>
              <a:rPr lang="pt-BR" sz="3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Produtos</a:t>
            </a:r>
            <a:endParaRPr lang="en-US" sz="3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41" y="7286994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3200" dirty="0" smtClean="0">
                <a:solidFill>
                  <a:schemeClr val="bg1"/>
                </a:solidFill>
                <a:latin typeface="Syne Extra Bold" panose="020B0604020202020204" charset="0"/>
              </a:rPr>
              <a:t>Listagem</a:t>
            </a: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 </a:t>
            </a:r>
            <a:r>
              <a:rPr lang="pt-BR" sz="3200" dirty="0" smtClean="0">
                <a:solidFill>
                  <a:schemeClr val="bg1"/>
                </a:solidFill>
                <a:latin typeface="Syne Extra Bold" panose="020B0604020202020204" charset="0"/>
              </a:rPr>
              <a:t>de Fornecedores e </a:t>
            </a:r>
            <a:r>
              <a:rPr lang="pt-BR" sz="3200" dirty="0" smtClean="0">
                <a:solidFill>
                  <a:schemeClr val="bg1"/>
                </a:solidFill>
                <a:latin typeface="Syne Extra Bold" panose="020B0604020202020204" charset="0"/>
              </a:rPr>
              <a:t>Produtos</a:t>
            </a:r>
            <a:endParaRPr lang="en-US" sz="3200" dirty="0"/>
          </a:p>
        </p:txBody>
      </p:sp>
      <p:sp>
        <p:nvSpPr>
          <p:cNvPr id="17" name="Retângulo Arredondado 16"/>
          <p:cNvSpPr/>
          <p:nvPr/>
        </p:nvSpPr>
        <p:spPr>
          <a:xfrm>
            <a:off x="12818799" y="7779566"/>
            <a:ext cx="1691210" cy="329643"/>
          </a:xfrm>
          <a:prstGeom prst="roundRect">
            <a:avLst/>
          </a:prstGeom>
          <a:solidFill>
            <a:srgbClr val="121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803</Words>
  <Application>Microsoft Office PowerPoint</Application>
  <PresentationFormat>Personalizar</PresentationFormat>
  <Paragraphs>81</Paragraphs>
  <Slides>20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Syne Extra Bold</vt:lpstr>
      <vt:lpstr>Calibri</vt:lpstr>
      <vt:lpstr>Arial</vt:lpstr>
      <vt:lpstr>Syne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DEV_1ano_2024</cp:lastModifiedBy>
  <cp:revision>48</cp:revision>
  <dcterms:created xsi:type="dcterms:W3CDTF">2024-09-30T17:01:48Z</dcterms:created>
  <dcterms:modified xsi:type="dcterms:W3CDTF">2024-12-09T19:02:59Z</dcterms:modified>
</cp:coreProperties>
</file>